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3" r:id="rId2"/>
    <p:sldId id="314" r:id="rId3"/>
    <p:sldId id="315" r:id="rId4"/>
    <p:sldId id="325" r:id="rId5"/>
    <p:sldId id="323" r:id="rId6"/>
    <p:sldId id="326" r:id="rId7"/>
    <p:sldId id="327" r:id="rId8"/>
    <p:sldId id="324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3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4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249A8-5352-40D7-BB72-44EBE5BE43E2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0C56A-25A5-4290-87CC-161D33DC4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E%206405%20SOIL%2016-17%20even/CE6405%20Soil%20Mechanics%20Notes.pdf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5439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4800" y="304800"/>
            <a:ext cx="4440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TWO MARK QUESTIONS AND ANSWERS:</a:t>
            </a:r>
          </a:p>
          <a:p>
            <a:endParaRPr lang="en-US" b="1" dirty="0" smtClean="0"/>
          </a:p>
          <a:p>
            <a:r>
              <a:rPr lang="en-US" b="1" dirty="0" smtClean="0"/>
              <a:t>1.Draw the phase diagram of the soil.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16 MARKS QUESTIONS AND ANSWERS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1. </a:t>
            </a:r>
            <a:r>
              <a:rPr lang="en-US" b="1" dirty="0"/>
              <a:t>A soil sample has a porosity of 40% .the specific gravity of solids 2.70,</a:t>
            </a:r>
          </a:p>
          <a:p>
            <a:r>
              <a:rPr lang="en-US" b="1" dirty="0"/>
              <a:t>Calculate </a:t>
            </a:r>
            <a:endParaRPr lang="en-US" b="1" dirty="0" smtClean="0"/>
          </a:p>
          <a:p>
            <a:r>
              <a:rPr lang="en-US" b="1" dirty="0" smtClean="0"/>
              <a:t>(a</a:t>
            </a:r>
            <a:r>
              <a:rPr lang="en-US" b="1" dirty="0"/>
              <a:t>) void ratio</a:t>
            </a:r>
          </a:p>
          <a:p>
            <a:r>
              <a:rPr lang="en-US" b="1" dirty="0"/>
              <a:t>(b) Dry </a:t>
            </a:r>
            <a:r>
              <a:rPr lang="en-US" b="1" dirty="0" smtClean="0"/>
              <a:t>density</a:t>
            </a:r>
            <a:endParaRPr lang="en-US" b="1" dirty="0"/>
          </a:p>
          <a:p>
            <a:r>
              <a:rPr lang="en-US" b="1" dirty="0"/>
              <a:t>(c) Unit weight if the soil is 50% saturated</a:t>
            </a:r>
          </a:p>
          <a:p>
            <a:r>
              <a:rPr lang="en-US" b="1" dirty="0"/>
              <a:t>(d) Unit weight if the soil is completely </a:t>
            </a:r>
            <a:r>
              <a:rPr lang="en-US" b="1" dirty="0" smtClean="0"/>
              <a:t>saturated.</a:t>
            </a:r>
          </a:p>
          <a:p>
            <a:r>
              <a:rPr lang="en-US" b="1" dirty="0" smtClean="0">
                <a:hlinkClick r:id="rId2" action="ppaction://hlinkfile"/>
              </a:rPr>
              <a:t>Solution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2.An </a:t>
            </a:r>
            <a:r>
              <a:rPr lang="en-US" b="1" dirty="0"/>
              <a:t>undisturbed sample of soil has a volume of 100 cm3 and mass of 190.g. On </a:t>
            </a:r>
            <a:r>
              <a:rPr lang="en-US" b="1" dirty="0" smtClean="0"/>
              <a:t>oven drying </a:t>
            </a:r>
            <a:r>
              <a:rPr lang="en-US" b="1" dirty="0"/>
              <a:t>for 24 hrs, the mass is reduced to 160 g. If the specific gravity grain is </a:t>
            </a:r>
            <a:r>
              <a:rPr lang="en-US" b="1" dirty="0" smtClean="0"/>
              <a:t>2.68, determine </a:t>
            </a:r>
            <a:r>
              <a:rPr lang="en-US" b="1" dirty="0"/>
              <a:t>the water content, voids ratio and degree of saturation of the soil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>
                <a:hlinkClick r:id="rId2" action="ppaction://hlinkfile"/>
              </a:rPr>
              <a:t>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3. Explain the BIS classification for soil system</a:t>
            </a:r>
          </a:p>
          <a:p>
            <a:r>
              <a:rPr lang="en-US" dirty="0" smtClean="0"/>
              <a:t>Indian standard classification (ISC) system adopted by Bureau of Indian Standards is in</a:t>
            </a:r>
          </a:p>
          <a:p>
            <a:r>
              <a:rPr lang="en-US" dirty="0" smtClean="0"/>
              <a:t>many aspects.</a:t>
            </a:r>
          </a:p>
          <a:p>
            <a:r>
              <a:rPr lang="en-US" dirty="0" smtClean="0"/>
              <a:t>Soils are divided onto three broad divisions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Coarse-grained soils, when 50% or more of the total material by weight is retained on </a:t>
            </a:r>
            <a:r>
              <a:rPr lang="el-GR" dirty="0" smtClean="0"/>
              <a:t>75 μ </a:t>
            </a:r>
            <a:r>
              <a:rPr lang="en-US" dirty="0" smtClean="0"/>
              <a:t>IS Sieve</a:t>
            </a:r>
          </a:p>
          <a:p>
            <a:r>
              <a:rPr lang="en-US" dirty="0" smtClean="0"/>
              <a:t>(ii) Fine – grained soils, when more then 50% of the total material passes 75μ IS sieve</a:t>
            </a:r>
          </a:p>
          <a:p>
            <a:r>
              <a:rPr lang="en-US" dirty="0" smtClean="0"/>
              <a:t>(iii) If the soil is highly organic and contains a large percentage of organic matter and</a:t>
            </a:r>
          </a:p>
          <a:p>
            <a:r>
              <a:rPr lang="en-US" dirty="0" smtClean="0"/>
              <a:t>particles of decomposed vegetation, it is kept in a separate category marked as peat.</a:t>
            </a:r>
          </a:p>
          <a:p>
            <a:r>
              <a:rPr lang="en-US" dirty="0" smtClean="0"/>
              <a:t>1. Coarse – grained soils.</a:t>
            </a:r>
          </a:p>
          <a:p>
            <a:r>
              <a:rPr lang="en-US" dirty="0" smtClean="0"/>
              <a:t>Coarse – grained soils are subdivided into gravel and sand. The soil is termed</a:t>
            </a:r>
          </a:p>
          <a:p>
            <a:r>
              <a:rPr lang="en-US" dirty="0" smtClean="0"/>
              <a:t>gravel and sand. The soil is termed gravel (G) where more than 50% Coarse</a:t>
            </a:r>
          </a:p>
          <a:p>
            <a:r>
              <a:rPr lang="en-US" dirty="0" smtClean="0"/>
              <a:t>fraction (plus 75 μ) is retained on 4.75mm IS sieve ,and termed sand (s) if more</a:t>
            </a:r>
          </a:p>
          <a:p>
            <a:r>
              <a:rPr lang="en-US" dirty="0" smtClean="0"/>
              <a:t>than 50 % of the coarse friction is smaller than 4.75 mm IS sieve.</a:t>
            </a:r>
          </a:p>
          <a:p>
            <a:r>
              <a:rPr lang="en-US" dirty="0" smtClean="0"/>
              <a:t>2. Fine Grained</a:t>
            </a:r>
          </a:p>
          <a:p>
            <a:r>
              <a:rPr lang="en-US" dirty="0" smtClean="0"/>
              <a:t>Fine – grained soils are further divided into three subdivisions, depending upon</a:t>
            </a:r>
          </a:p>
          <a:p>
            <a:r>
              <a:rPr lang="en-US" dirty="0" smtClean="0"/>
              <a:t>the values of the liquid limit.</a:t>
            </a:r>
          </a:p>
          <a:p>
            <a:r>
              <a:rPr lang="en-US" dirty="0" smtClean="0"/>
              <a:t>a) Silts and clays of low compressibility – liquid limit less than 35</a:t>
            </a:r>
          </a:p>
          <a:p>
            <a:r>
              <a:rPr lang="en-US" dirty="0" smtClean="0"/>
              <a:t>(Represented by symbol H)</a:t>
            </a:r>
          </a:p>
          <a:p>
            <a:r>
              <a:rPr lang="en-US" dirty="0" smtClean="0"/>
              <a:t>b) Silts and clays of medium compressibility- these soils have liquid limit</a:t>
            </a:r>
          </a:p>
          <a:p>
            <a:r>
              <a:rPr lang="en-US" dirty="0" smtClean="0"/>
              <a:t>greater than 35 but less than 50.</a:t>
            </a:r>
          </a:p>
          <a:p>
            <a:r>
              <a:rPr lang="en-US" dirty="0" smtClean="0"/>
              <a:t>c) Silts and clays of high compressibility- these soils have liquid limit</a:t>
            </a:r>
          </a:p>
          <a:p>
            <a:r>
              <a:rPr lang="en-US" dirty="0" smtClean="0"/>
              <a:t>greater than 50(Represented by symbol H).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4. Different between consolidation and compaction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95400" y="914400"/>
            <a:ext cx="6858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consolidation and compaction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79412" y="14478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CONSOLIDATION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381000" y="2057400"/>
          <a:ext cx="4040188" cy="418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570442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 is a gradual process of reduction of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volume under sustained, static loading.</a:t>
                      </a:r>
                      <a:endParaRPr lang="en-US" dirty="0"/>
                    </a:p>
                  </a:txBody>
                  <a:tcPr/>
                </a:tc>
              </a:tr>
              <a:tr h="125624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causes a reduction in volume of a saturated soil due to squeezing out of water from the soil.</a:t>
                      </a:r>
                      <a:endParaRPr lang="en-US" dirty="0"/>
                    </a:p>
                  </a:txBody>
                  <a:tcPr/>
                </a:tc>
              </a:tr>
              <a:tr h="125624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a process which in nature when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saturated soil deposits are subjected to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 loads caused by the weight of the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800600" y="14478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COMPACTION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724400" y="2133600"/>
          <a:ext cx="4041775" cy="369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1230842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It is a rapid of reduction of volume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mechanical mean such as rolling ,</a:t>
                      </a:r>
                    </a:p>
                    <a:p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tamping , vibration.</a:t>
                      </a:r>
                      <a:endParaRPr lang="en-US" dirty="0"/>
                    </a:p>
                  </a:txBody>
                  <a:tcPr/>
                </a:tc>
              </a:tr>
              <a:tr h="123084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compaction, the volume of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partially saturated soil decreases of air the voids at the unaltered water content.</a:t>
                      </a:r>
                      <a:endParaRPr lang="en-US" dirty="0"/>
                    </a:p>
                  </a:txBody>
                  <a:tcPr/>
                </a:tc>
              </a:tr>
              <a:tr h="1230842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an artificial process which is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done to increase the density of the soil to improve its properties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before it is put to any use.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1"/>
            <a:ext cx="7467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5. What are the factors affecting compaction? Explain in brief?</a:t>
            </a:r>
          </a:p>
          <a:p>
            <a:r>
              <a:rPr lang="en-US" b="1" u="sng" dirty="0" err="1" smtClean="0"/>
              <a:t>i</a:t>
            </a:r>
            <a:r>
              <a:rPr lang="en-US" b="1" u="sng" dirty="0" smtClean="0"/>
              <a:t>) Water content</a:t>
            </a:r>
          </a:p>
          <a:p>
            <a:r>
              <a:rPr lang="en-US" dirty="0" smtClean="0"/>
              <a:t>a) At lower water content, the soil is stiff and others more resistance to</a:t>
            </a:r>
          </a:p>
          <a:p>
            <a:r>
              <a:rPr lang="en-US" dirty="0" smtClean="0"/>
              <a:t>compaction.</a:t>
            </a:r>
          </a:p>
          <a:p>
            <a:r>
              <a:rPr lang="en-US" dirty="0" smtClean="0"/>
              <a:t>b) As water content is increases, the soil particles get lubricated.</a:t>
            </a:r>
          </a:p>
          <a:p>
            <a:r>
              <a:rPr lang="en-US" dirty="0" smtClean="0"/>
              <a:t>c) Dry density of the soil increases with increases in the water content till the</a:t>
            </a:r>
          </a:p>
          <a:p>
            <a:r>
              <a:rPr lang="en-US" dirty="0" smtClean="0"/>
              <a:t>optimum water content is reached.</a:t>
            </a:r>
          </a:p>
          <a:p>
            <a:r>
              <a:rPr lang="en-US" dirty="0" smtClean="0"/>
              <a:t>d) After the optimum water content is reached, it becomes more difficult to force air out and to further reduce the air voids.</a:t>
            </a:r>
          </a:p>
          <a:p>
            <a:r>
              <a:rPr lang="en-US" b="1" u="sng" dirty="0" smtClean="0"/>
              <a:t>ii) Amount of compaction</a:t>
            </a:r>
          </a:p>
          <a:p>
            <a:r>
              <a:rPr lang="en-US" dirty="0" smtClean="0"/>
              <a:t>At water content less than the optimum, the effect of increased compaction is</a:t>
            </a:r>
          </a:p>
          <a:p>
            <a:r>
              <a:rPr lang="en-US" dirty="0" smtClean="0"/>
              <a:t>more predominant. At water content more than optimum, the volume of air voids becomes almost constant and the effect of increased compaction is of significant.</a:t>
            </a:r>
          </a:p>
          <a:p>
            <a:r>
              <a:rPr lang="en-US" b="1" u="sng" dirty="0" smtClean="0"/>
              <a:t>iii) Type of soil</a:t>
            </a:r>
          </a:p>
          <a:p>
            <a:r>
              <a:rPr lang="en-US" dirty="0" smtClean="0"/>
              <a:t>In general, coarse – grained soils can be compacted to higher dry density than fine grained soils. With the addition of even a small quantity of fines to a coarse grained soil, the soil attains a much higher dry density for the same </a:t>
            </a:r>
            <a:r>
              <a:rPr lang="en-US" dirty="0" err="1" smtClean="0"/>
              <a:t>compactive</a:t>
            </a:r>
            <a:r>
              <a:rPr lang="en-US" dirty="0" smtClean="0"/>
              <a:t> effort. Cohesive soils have air voids .Heavy clays of very high plasticity have very low dry density and very high optimum water content.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69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iv) Method of compaction</a:t>
            </a:r>
          </a:p>
          <a:p>
            <a:r>
              <a:rPr lang="en-US" dirty="0" smtClean="0"/>
              <a:t>The dry density achieved depends not only upon the amount of </a:t>
            </a:r>
            <a:r>
              <a:rPr lang="en-US" dirty="0" err="1" smtClean="0"/>
              <a:t>compactive</a:t>
            </a:r>
            <a:r>
              <a:rPr lang="en-US" dirty="0" smtClean="0"/>
              <a:t> effort;</a:t>
            </a:r>
          </a:p>
          <a:p>
            <a:r>
              <a:rPr lang="en-US" dirty="0" smtClean="0"/>
              <a:t>the dry density will depend upon whether the method of compaction utilizes</a:t>
            </a:r>
          </a:p>
          <a:p>
            <a:r>
              <a:rPr lang="en-US" dirty="0" smtClean="0"/>
              <a:t>kneading action, dynamic or static action.</a:t>
            </a:r>
          </a:p>
          <a:p>
            <a:r>
              <a:rPr lang="en-US" b="1" u="sng" dirty="0" smtClean="0"/>
              <a:t>v)Admixture</a:t>
            </a:r>
          </a:p>
          <a:p>
            <a:r>
              <a:rPr lang="en-US" dirty="0" smtClean="0"/>
              <a:t>The compaction characteristic of the soils is improved by adding other materials</a:t>
            </a:r>
          </a:p>
          <a:p>
            <a:r>
              <a:rPr lang="en-US" dirty="0" smtClean="0"/>
              <a:t>known as admixtures. Ex; lime, cement and bitumen</a:t>
            </a:r>
          </a:p>
          <a:p>
            <a:endParaRPr lang="en-US" dirty="0" smtClean="0"/>
          </a:p>
          <a:p>
            <a:r>
              <a:rPr lang="en-US" b="1" dirty="0" smtClean="0"/>
              <a:t>6.What are the different methods of compaction adopted in the field?</a:t>
            </a:r>
          </a:p>
          <a:p>
            <a:endParaRPr lang="en-US" b="1" dirty="0" smtClean="0"/>
          </a:p>
          <a:p>
            <a:r>
              <a:rPr lang="en-US" b="1" u="sng" dirty="0" err="1" smtClean="0"/>
              <a:t>i</a:t>
            </a:r>
            <a:r>
              <a:rPr lang="en-US" b="1" u="sng" dirty="0" smtClean="0"/>
              <a:t>) Tampers.</a:t>
            </a:r>
          </a:p>
          <a:p>
            <a:r>
              <a:rPr lang="en-US" dirty="0" smtClean="0"/>
              <a:t>A hand operated tamper consists of block iron, about 3 to 5 Kg o mass,</a:t>
            </a:r>
          </a:p>
          <a:p>
            <a:r>
              <a:rPr lang="en-US" dirty="0" smtClean="0"/>
              <a:t>attached to a wooden rod. The tamper is lifted for about 0.30m and dropped on the soil to be</a:t>
            </a:r>
          </a:p>
          <a:p>
            <a:r>
              <a:rPr lang="en-US" dirty="0" smtClean="0"/>
              <a:t>compressed. Mechanical Tampers operated by compressed air or gasoline power.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8001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ii) Rollers</a:t>
            </a:r>
          </a:p>
          <a:p>
            <a:r>
              <a:rPr lang="en-US" dirty="0" smtClean="0"/>
              <a:t>a) smooth – wheel rollers</a:t>
            </a:r>
          </a:p>
          <a:p>
            <a:r>
              <a:rPr lang="en-US" dirty="0" smtClean="0"/>
              <a:t>b) pneumatic – </a:t>
            </a:r>
            <a:r>
              <a:rPr lang="en-US" dirty="0" err="1" smtClean="0"/>
              <a:t>tyred</a:t>
            </a:r>
            <a:r>
              <a:rPr lang="en-US" dirty="0" smtClean="0"/>
              <a:t> rollers</a:t>
            </a:r>
          </a:p>
          <a:p>
            <a:r>
              <a:rPr lang="en-US" dirty="0" smtClean="0"/>
              <a:t>c) Sheep- foot rollers.</a:t>
            </a:r>
          </a:p>
          <a:p>
            <a:r>
              <a:rPr lang="en-US" b="1" u="sng" dirty="0" smtClean="0"/>
              <a:t>a) smooth – wheel rollers</a:t>
            </a:r>
          </a:p>
          <a:p>
            <a:r>
              <a:rPr lang="en-US" dirty="0" smtClean="0"/>
              <a:t>Smooth – wheel rollers are useful finishing operations after compaction of</a:t>
            </a:r>
          </a:p>
          <a:p>
            <a:r>
              <a:rPr lang="en-US" dirty="0" smtClean="0"/>
              <a:t>fillers and for compacting granular base causes of highways.</a:t>
            </a:r>
          </a:p>
          <a:p>
            <a:r>
              <a:rPr lang="en-US" b="1" u="sng" dirty="0" smtClean="0"/>
              <a:t>b) </a:t>
            </a:r>
            <a:r>
              <a:rPr lang="en-US" b="1" u="sng" dirty="0" err="1" smtClean="0"/>
              <a:t>Pnumatic</a:t>
            </a:r>
            <a:r>
              <a:rPr lang="en-US" b="1" u="sng" dirty="0" smtClean="0"/>
              <a:t> – </a:t>
            </a:r>
            <a:r>
              <a:rPr lang="en-US" b="1" u="sng" dirty="0" err="1" smtClean="0"/>
              <a:t>tyred</a:t>
            </a:r>
            <a:r>
              <a:rPr lang="en-US" b="1" u="sng" dirty="0" smtClean="0"/>
              <a:t> rollers</a:t>
            </a:r>
          </a:p>
          <a:p>
            <a:r>
              <a:rPr lang="en-US" dirty="0" smtClean="0"/>
              <a:t>Pneumatic – </a:t>
            </a:r>
            <a:r>
              <a:rPr lang="en-US" dirty="0" err="1" smtClean="0"/>
              <a:t>tyred</a:t>
            </a:r>
            <a:r>
              <a:rPr lang="en-US" dirty="0" smtClean="0"/>
              <a:t> rollers use compressed air to develop the required inflation pressure.</a:t>
            </a:r>
          </a:p>
          <a:p>
            <a:r>
              <a:rPr lang="en-US" dirty="0" smtClean="0"/>
              <a:t>The roller </a:t>
            </a:r>
            <a:r>
              <a:rPr lang="en-US" dirty="0" err="1" smtClean="0"/>
              <a:t>compactive</a:t>
            </a:r>
            <a:r>
              <a:rPr lang="en-US" dirty="0" smtClean="0"/>
              <a:t> the soil primarily by kneading action. These </a:t>
            </a:r>
            <a:r>
              <a:rPr lang="en-US" dirty="0" err="1" smtClean="0"/>
              <a:t>rollesrs</a:t>
            </a:r>
            <a:endParaRPr lang="en-US" dirty="0" smtClean="0"/>
          </a:p>
          <a:p>
            <a:r>
              <a:rPr lang="en-US" dirty="0" smtClean="0"/>
              <a:t>are effecting for compacting cohesive as well as cohesion less soils.</a:t>
            </a:r>
          </a:p>
          <a:p>
            <a:r>
              <a:rPr lang="en-US" b="1" u="sng" dirty="0" smtClean="0"/>
              <a:t>c) Sheep – foot rollers</a:t>
            </a:r>
          </a:p>
          <a:p>
            <a:r>
              <a:rPr lang="en-US" dirty="0" smtClean="0"/>
              <a:t>The sheep – foot roller consists of a hollow drum with a large number of small projections (known as feet) on its surface. The drums are mounted on a steel frame. The drum can fill with water or ballast increases the mass. The contact pressure is generally between 700 to 4200 KN/m2.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772400" cy="701730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US" b="1" dirty="0" smtClean="0"/>
              <a:t>2. What Is Void Ratio? (e)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3. What is Porosity? (n)</a:t>
            </a:r>
            <a:endParaRPr lang="en-US" b="1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4. Degree of saturation: Define (</a:t>
            </a:r>
            <a:r>
              <a:rPr lang="en-US" b="1" dirty="0" err="1" smtClean="0"/>
              <a:t>Sr</a:t>
            </a:r>
            <a:r>
              <a:rPr lang="en-US" b="1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419600"/>
            <a:ext cx="83058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438400"/>
            <a:ext cx="8458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762000"/>
            <a:ext cx="8534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534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5. Define  percentage of air voids 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fr-FR" b="1" dirty="0" smtClean="0"/>
              <a:t>6. </a:t>
            </a:r>
            <a:r>
              <a:rPr lang="fr-FR" b="1" dirty="0" err="1" smtClean="0"/>
              <a:t>Define</a:t>
            </a:r>
            <a:r>
              <a:rPr lang="fr-FR" b="1" dirty="0" smtClean="0"/>
              <a:t> air content: </a:t>
            </a:r>
            <a:r>
              <a:rPr lang="fr-FR" b="1" dirty="0" err="1" smtClean="0"/>
              <a:t>Define</a:t>
            </a:r>
            <a:r>
              <a:rPr lang="fr-FR" b="1" dirty="0" smtClean="0"/>
              <a:t>.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7.Define: Water Content (w)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1. 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8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219200"/>
            <a:ext cx="16097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333625"/>
            <a:ext cx="8382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962400"/>
            <a:ext cx="8382000" cy="140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609600"/>
            <a:ext cx="1371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286000"/>
            <a:ext cx="200914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0" y="3124200"/>
            <a:ext cx="1752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495800"/>
            <a:ext cx="15906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5638800"/>
            <a:ext cx="21050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8525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" y="171450"/>
            <a:ext cx="8810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362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3538" y="228600"/>
            <a:ext cx="8399462" cy="5272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13 .Define: Density Index ( ID) or Relative </a:t>
            </a:r>
            <a:r>
              <a:rPr lang="en-US" b="1" dirty="0" err="1" smtClean="0"/>
              <a:t>Compactive</a:t>
            </a:r>
            <a:endParaRPr lang="en-US" b="1" dirty="0" smtClean="0"/>
          </a:p>
          <a:p>
            <a:r>
              <a:rPr lang="en-US" dirty="0" smtClean="0"/>
              <a:t>The density index is defined as the ratio of the differences between the voids ratio of the soil in the loosest state and its natural voids ratio &amp; to the differences between voids ratio in the loosest and densest states.</a:t>
            </a:r>
          </a:p>
          <a:p>
            <a:r>
              <a:rPr lang="en-US" b="1" dirty="0" smtClean="0"/>
              <a:t>14. What is compaction?</a:t>
            </a:r>
          </a:p>
          <a:p>
            <a:r>
              <a:rPr lang="en-US" dirty="0" smtClean="0"/>
              <a:t>Compaction is a process by which the soil particles are artificially rearranged and packed together into a closer strata of contact by mechanical means in order to decrease the porosity ( or voids ratio) of the soil and thus increase its dry 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15. Aim of the compaction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 To increase the shear strength soil</a:t>
            </a:r>
          </a:p>
          <a:p>
            <a:r>
              <a:rPr lang="en-US" dirty="0" smtClean="0"/>
              <a:t>ii) To improve stability and bearing capacity</a:t>
            </a:r>
          </a:p>
          <a:p>
            <a:r>
              <a:rPr lang="en-US" dirty="0" smtClean="0"/>
              <a:t>iii) To reduce the compressibility</a:t>
            </a:r>
          </a:p>
          <a:p>
            <a:r>
              <a:rPr lang="en-US" dirty="0" smtClean="0"/>
              <a:t>iv) To reduce the permeability of the soil.</a:t>
            </a:r>
          </a:p>
          <a:p>
            <a:r>
              <a:rPr lang="en-US" b="1" dirty="0" smtClean="0"/>
              <a:t>16. What are the methods available for sieve analysis?</a:t>
            </a:r>
          </a:p>
          <a:p>
            <a:r>
              <a:rPr lang="en-US" dirty="0" smtClean="0"/>
              <a:t>a) Dry sieve Analysis</a:t>
            </a:r>
          </a:p>
          <a:p>
            <a:r>
              <a:rPr lang="en-US" dirty="0" smtClean="0"/>
              <a:t>b) Wet sieve analysis</a:t>
            </a:r>
          </a:p>
          <a:p>
            <a:r>
              <a:rPr lang="en-US" b="1" dirty="0" smtClean="0"/>
              <a:t>17. </a:t>
            </a:r>
            <a:r>
              <a:rPr lang="en-US" b="1" dirty="0" err="1" smtClean="0"/>
              <a:t>Atterberg</a:t>
            </a:r>
            <a:r>
              <a:rPr lang="en-US" b="1" dirty="0" smtClean="0"/>
              <a:t> limits: define</a:t>
            </a:r>
          </a:p>
          <a:p>
            <a:r>
              <a:rPr lang="en-US" dirty="0" smtClean="0"/>
              <a:t>The limit at which the soil, changes from one state to another state, is termed as </a:t>
            </a:r>
            <a:r>
              <a:rPr lang="en-US" dirty="0" err="1" smtClean="0"/>
              <a:t>atterberg</a:t>
            </a:r>
            <a:r>
              <a:rPr lang="en-US" dirty="0" smtClean="0"/>
              <a:t> limits.</a:t>
            </a:r>
          </a:p>
          <a:p>
            <a:r>
              <a:rPr lang="en-US" b="1" dirty="0" smtClean="0"/>
              <a:t>18. Liquid limit: define</a:t>
            </a:r>
          </a:p>
          <a:p>
            <a:r>
              <a:rPr lang="en-US" dirty="0" smtClean="0"/>
              <a:t>Is the water content at which the soil, changes from liquid to plastic state liquid.</a:t>
            </a:r>
          </a:p>
          <a:p>
            <a:r>
              <a:rPr lang="en-US" b="1" dirty="0" smtClean="0"/>
              <a:t>19. What is plastic limit?</a:t>
            </a:r>
          </a:p>
          <a:p>
            <a:r>
              <a:rPr lang="en-US" dirty="0" smtClean="0"/>
              <a:t>The maximum water content at which, soil changes from plastic to semi-solid state.</a:t>
            </a:r>
          </a:p>
          <a:p>
            <a:r>
              <a:rPr lang="en-US" b="1" dirty="0" smtClean="0"/>
              <a:t>20. Define: percentage of air voids (</a:t>
            </a:r>
            <a:r>
              <a:rPr lang="en-US" b="1" dirty="0" err="1" smtClean="0"/>
              <a:t>na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Percentage of air voids is defined as the ratio of the volume of air voids to the total volume of soil mass.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1587</TotalTime>
  <Words>1365</Words>
  <Application>Microsoft Office PowerPoint</Application>
  <PresentationFormat>On-screen Show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16 MARKS QUESTIONS AND ANSWERS</vt:lpstr>
      <vt:lpstr>Slide 11</vt:lpstr>
      <vt:lpstr>consolidation and compaction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        UNIT II . SOIL WATER AND WATER FLOW   </dc:title>
  <dc:creator>B BOOJYA SHREE</dc:creator>
  <cp:lastModifiedBy>Hello</cp:lastModifiedBy>
  <cp:revision>39</cp:revision>
  <dcterms:created xsi:type="dcterms:W3CDTF">2006-08-16T00:00:00Z</dcterms:created>
  <dcterms:modified xsi:type="dcterms:W3CDTF">2017-02-09T10:34:47Z</dcterms:modified>
</cp:coreProperties>
</file>